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915" r:id="rId5"/>
  </p:sldMasterIdLst>
  <p:notesMasterIdLst>
    <p:notesMasterId r:id="rId25"/>
  </p:notesMasterIdLst>
  <p:handoutMasterIdLst>
    <p:handoutMasterId r:id="rId26"/>
  </p:handoutMasterIdLst>
  <p:sldIdLst>
    <p:sldId id="311" r:id="rId6"/>
    <p:sldId id="355" r:id="rId7"/>
    <p:sldId id="356" r:id="rId8"/>
    <p:sldId id="314" r:id="rId9"/>
    <p:sldId id="358" r:id="rId10"/>
    <p:sldId id="359" r:id="rId11"/>
    <p:sldId id="360" r:id="rId12"/>
    <p:sldId id="340" r:id="rId13"/>
    <p:sldId id="341" r:id="rId14"/>
    <p:sldId id="342" r:id="rId15"/>
    <p:sldId id="370" r:id="rId16"/>
    <p:sldId id="369" r:id="rId17"/>
    <p:sldId id="361" r:id="rId18"/>
    <p:sldId id="363" r:id="rId19"/>
    <p:sldId id="367" r:id="rId20"/>
    <p:sldId id="366" r:id="rId21"/>
    <p:sldId id="364" r:id="rId22"/>
    <p:sldId id="313" r:id="rId23"/>
    <p:sldId id="371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CC0000"/>
    <a:srgbClr val="192168"/>
    <a:srgbClr val="000066"/>
    <a:srgbClr val="202A84"/>
    <a:srgbClr val="000000"/>
    <a:srgbClr val="1978EB"/>
    <a:srgbClr val="3333FF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4473" autoAdjust="0"/>
  </p:normalViewPr>
  <p:slideViewPr>
    <p:cSldViewPr>
      <p:cViewPr varScale="1">
        <p:scale>
          <a:sx n="58" d="100"/>
          <a:sy n="58" d="100"/>
        </p:scale>
        <p:origin x="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69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wcfile\ORSValidation\SI&amp;P\Nicole\702\errata_work\Min%20edu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Minimum formal education requirements,</a:t>
            </a:r>
            <a:r>
              <a:rPr lang="en-US" sz="2000" baseline="0" dirty="0" smtClean="0"/>
              <a:t> civilian workers, 2016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workers'!$B$1</c:f>
              <c:strCache>
                <c:ptCount val="1"/>
                <c:pt idx="0">
                  <c:v>All Workers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workers'!$A$2:$A$10</c:f>
              <c:strCache>
                <c:ptCount val="9"/>
                <c:pt idx="0">
                  <c:v>No formal education</c:v>
                </c:pt>
                <c:pt idx="1">
                  <c:v>High school</c:v>
                </c:pt>
                <c:pt idx="2">
                  <c:v>High school vocational</c:v>
                </c:pt>
                <c:pt idx="3">
                  <c:v>Associate's</c:v>
                </c:pt>
                <c:pt idx="4">
                  <c:v>Associate's vocational</c:v>
                </c:pt>
                <c:pt idx="5">
                  <c:v>Bachelor's</c:v>
                </c:pt>
                <c:pt idx="6">
                  <c:v>Master's</c:v>
                </c:pt>
                <c:pt idx="7">
                  <c:v>Professional</c:v>
                </c:pt>
                <c:pt idx="8">
                  <c:v>Doctorate</c:v>
                </c:pt>
              </c:strCache>
            </c:strRef>
          </c:cat>
          <c:val>
            <c:numRef>
              <c:f>'All workers'!$B$2:$B$10</c:f>
              <c:numCache>
                <c:formatCode>#,##0.0;\-#,##0.0</c:formatCode>
                <c:ptCount val="9"/>
                <c:pt idx="0">
                  <c:v>30.6</c:v>
                </c:pt>
                <c:pt idx="1">
                  <c:v>41.9</c:v>
                </c:pt>
                <c:pt idx="2">
                  <c:v>0.2</c:v>
                </c:pt>
                <c:pt idx="3">
                  <c:v>3.9</c:v>
                </c:pt>
                <c:pt idx="4">
                  <c:v>2.2000000000000002</c:v>
                </c:pt>
                <c:pt idx="5">
                  <c:v>17.5</c:v>
                </c:pt>
                <c:pt idx="6">
                  <c:v>2.2999999999999998</c:v>
                </c:pt>
                <c:pt idx="7">
                  <c:v>0.6</c:v>
                </c:pt>
                <c:pt idx="8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8"/>
        <c:axId val="340901720"/>
        <c:axId val="425043424"/>
      </c:barChart>
      <c:catAx>
        <c:axId val="34090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043424"/>
        <c:crosses val="autoZero"/>
        <c:auto val="1"/>
        <c:lblAlgn val="ctr"/>
        <c:lblOffset val="100"/>
        <c:noMultiLvlLbl val="0"/>
      </c:catAx>
      <c:valAx>
        <c:axId val="42504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of workers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1515718205362256E-3"/>
              <c:y val="0.304228092827184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0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8" cy="465445"/>
          </a:xfrm>
          <a:prstGeom prst="rect">
            <a:avLst/>
          </a:prstGeom>
        </p:spPr>
        <p:txBody>
          <a:bodyPr vert="horz" lIns="89612" tIns="44805" rIns="89612" bIns="4480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88" y="1"/>
            <a:ext cx="2971598" cy="465445"/>
          </a:xfrm>
          <a:prstGeom prst="rect">
            <a:avLst/>
          </a:prstGeom>
        </p:spPr>
        <p:txBody>
          <a:bodyPr vert="horz" lIns="89612" tIns="44805" rIns="89612" bIns="44805" rtlCol="0"/>
          <a:lstStyle>
            <a:lvl1pPr algn="r">
              <a:defRPr sz="1200"/>
            </a:lvl1pPr>
          </a:lstStyle>
          <a:p>
            <a:pPr>
              <a:defRPr/>
            </a:pPr>
            <a:fld id="{4A0699C9-F892-4D4B-9F80-82C2FB5AB8BB}" type="datetimeFigureOut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395"/>
            <a:ext cx="2971598" cy="465445"/>
          </a:xfrm>
          <a:prstGeom prst="rect">
            <a:avLst/>
          </a:prstGeom>
        </p:spPr>
        <p:txBody>
          <a:bodyPr vert="horz" lIns="89612" tIns="44805" rIns="89612" bIns="448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88" y="8829395"/>
            <a:ext cx="2971598" cy="465445"/>
          </a:xfrm>
          <a:prstGeom prst="rect">
            <a:avLst/>
          </a:prstGeom>
        </p:spPr>
        <p:txBody>
          <a:bodyPr vert="horz" lIns="89612" tIns="44805" rIns="89612" bIns="44805" rtlCol="0" anchor="b"/>
          <a:lstStyle>
            <a:lvl1pPr algn="r">
              <a:defRPr sz="1200"/>
            </a:lvl1pPr>
          </a:lstStyle>
          <a:p>
            <a:pPr>
              <a:defRPr/>
            </a:pPr>
            <a:fld id="{F9F8F5AB-7E59-4083-ADA0-D8AE4B459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8" cy="465445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88" y="1"/>
            <a:ext cx="2971598" cy="465445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6E387-4D5C-4577-A554-47D596CD0FC3}" type="datetimeFigureOut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4" y="4415479"/>
            <a:ext cx="5485794" cy="4184317"/>
          </a:xfrm>
          <a:prstGeom prst="rect">
            <a:avLst/>
          </a:prstGeom>
        </p:spPr>
        <p:txBody>
          <a:bodyPr vert="horz" lIns="93160" tIns="46580" rIns="93160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395"/>
            <a:ext cx="2971598" cy="465445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88" y="8829395"/>
            <a:ext cx="2971598" cy="465445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C6223D-39D7-40D9-A3CF-CA4FE755E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05D7F-BB97-4EF4-85F3-162336E819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78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05D7F-BB97-4EF4-85F3-162336E819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0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2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7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2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Although these components are collected to ultimately calculate SVP we also try to publish data related to these components when possible. For example, see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leads me to our next element…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45259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5A3B-1089-4A90-9624-8CE8F04A20C7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E8F7-90E9-4234-8F5E-1A49D6803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0BF2-0128-48C3-B3B9-39D5F24ADCC9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7E64-D858-4686-BEC9-9DE3BFFDA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22437"/>
            <a:ext cx="36576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22437"/>
            <a:ext cx="3642360" cy="4525963"/>
          </a:xfrm>
        </p:spPr>
        <p:txBody>
          <a:bodyPr/>
          <a:lstStyle>
            <a:lvl1pPr>
              <a:defRPr sz="2800">
                <a:solidFill>
                  <a:srgbClr val="192168"/>
                </a:solidFill>
              </a:defRPr>
            </a:lvl1pPr>
            <a:lvl2pPr>
              <a:defRPr sz="2400">
                <a:solidFill>
                  <a:srgbClr val="192168"/>
                </a:solidFill>
              </a:defRPr>
            </a:lvl2pPr>
            <a:lvl3pPr>
              <a:defRPr sz="2000">
                <a:solidFill>
                  <a:srgbClr val="192168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rgbClr val="192168"/>
                </a:solidFill>
              </a:defRPr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0B71-F02F-471D-BB91-D47A53318A3B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83DD-F7F3-4A2E-BF80-F4F1AB933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46238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85999"/>
            <a:ext cx="3657600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Tx/>
              <a:buFont typeface="Calibri" pitchFamily="34" charset="0"/>
              <a:buChar char="–"/>
              <a:tabLst/>
              <a:defRPr sz="18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646238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285999"/>
            <a:ext cx="3657600" cy="3840163"/>
          </a:xfrm>
        </p:spPr>
        <p:txBody>
          <a:bodyPr/>
          <a:lstStyle>
            <a:lvl1pPr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Tx/>
              <a:buFont typeface="Wingdings 3" pitchFamily="18" charset="2"/>
              <a:buChar char=""/>
              <a:tabLst/>
              <a:defRPr sz="2000"/>
            </a:lvl2pPr>
            <a:lvl3pPr>
              <a:buFont typeface="Tahoma" pitchFamily="34" charset="0"/>
              <a:buChar char="–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7478-98D3-4544-B46E-140784110EAF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0D92-8712-4543-AEB1-C9DEAD930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7100" cy="7086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 userDrawn="1"/>
        </p:nvSpPr>
        <p:spPr bwMode="auto">
          <a:xfrm>
            <a:off x="0" y="0"/>
            <a:ext cx="762115" cy="6858000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Bookman" pitchFamily="18" charset="0"/>
            </a:endParaRPr>
          </a:p>
          <a:p>
            <a:pPr algn="ctr">
              <a:defRPr/>
            </a:pP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03120"/>
            <a:ext cx="7772400" cy="2286000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122" name="Picture 2" descr="C:\WINNT\Profiles\Himes_D\Desktop\logo_v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758972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3160713" cy="116205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0"/>
            <a:ext cx="4648200" cy="5853113"/>
          </a:xfrm>
        </p:spPr>
        <p:txBody>
          <a:bodyPr/>
          <a:lstStyle>
            <a:lvl1pPr>
              <a:defRPr sz="3200">
                <a:solidFill>
                  <a:srgbClr val="192168"/>
                </a:solidFill>
              </a:defRPr>
            </a:lvl1pPr>
            <a:lvl2pPr>
              <a:defRPr sz="2800">
                <a:solidFill>
                  <a:srgbClr val="192168"/>
                </a:solidFill>
              </a:defRPr>
            </a:lvl2pPr>
            <a:lvl3pPr>
              <a:defRPr sz="2400">
                <a:solidFill>
                  <a:srgbClr val="192168"/>
                </a:solidFill>
              </a:defRPr>
            </a:lvl3pPr>
            <a:lvl4pPr>
              <a:defRPr sz="2000">
                <a:solidFill>
                  <a:srgbClr val="192168"/>
                </a:solidFill>
              </a:defRPr>
            </a:lvl4pPr>
            <a:lvl5pPr>
              <a:buClr>
                <a:srgbClr val="CE1126"/>
              </a:buClr>
              <a:defRPr sz="2000" baseline="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31607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921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A8AB-3401-47A8-B65B-23D91D179999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3734-BC97-4A83-AE60-97578BDF6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0" name="Picture 4" descr="C:\WINNT\Profiles\Himes_D\Desktop\logo_t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6350"/>
            <a:ext cx="927100" cy="7080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685800" y="2895600"/>
            <a:ext cx="77978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828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440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3581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gradFill rotWithShape="1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685800" y="1828800"/>
            <a:ext cx="77978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762000" y="762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Contact Information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3810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000">
                <a:solidFill>
                  <a:schemeClr val="bg1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52600"/>
            <a:ext cx="7772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(not recommended)</a:t>
            </a:r>
          </a:p>
          <a:p>
            <a:pPr lvl="4"/>
            <a:endParaRPr lang="en-US" smtClean="0"/>
          </a:p>
          <a:p>
            <a:pPr lvl="3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44A7E57-8762-4CB3-8354-15CF97A997F7}" type="datetime1">
              <a:rPr lang="en-US"/>
              <a:pPr>
                <a:defRPr/>
              </a:pPr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24600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246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92168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0B81DAC-DAA2-4CD6-B228-29CC63E4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26" y="0"/>
            <a:ext cx="761989" cy="6857394"/>
          </a:xfrm>
          <a:prstGeom prst="rect">
            <a:avLst/>
          </a:prstGeom>
          <a:gradFill>
            <a:gsLst>
              <a:gs pos="0">
                <a:srgbClr val="192168"/>
              </a:gs>
              <a:gs pos="26000">
                <a:srgbClr val="192168">
                  <a:alpha val="79000"/>
                </a:srgbClr>
              </a:gs>
              <a:gs pos="78000">
                <a:srgbClr val="969EE6">
                  <a:alpha val="68000"/>
                </a:srgbClr>
              </a:gs>
              <a:gs pos="100000">
                <a:srgbClr val="CACEF2">
                  <a:alpha val="6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0000FF"/>
              </a:solidFill>
              <a:latin typeface="AvantGarde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  <a:latin typeface="AvantGarde" pitchFamily="34" charset="0"/>
            </a:endParaRPr>
          </a:p>
          <a:p>
            <a:pPr algn="ctr">
              <a:defRPr/>
            </a:pPr>
            <a:endParaRPr lang="en-US" sz="900" b="1" dirty="0">
              <a:solidFill>
                <a:schemeClr val="bg1"/>
              </a:solidFill>
              <a:latin typeface="Bookman" pitchFamily="18" charset="0"/>
            </a:endParaRPr>
          </a:p>
          <a:p>
            <a:pPr algn="ctr">
              <a:defRPr/>
            </a:pP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0" y="1524000"/>
            <a:ext cx="8686800" cy="0"/>
          </a:xfrm>
          <a:prstGeom prst="line">
            <a:avLst/>
          </a:prstGeom>
          <a:noFill/>
          <a:ln w="76200">
            <a:solidFill>
              <a:srgbClr val="CE1126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2" descr="C:\WINNT\Profiles\Himes_D\Desktop\logo_vert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993504"/>
            <a:ext cx="717550" cy="8644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2" r:id="rId3"/>
    <p:sldLayoutId id="2147483921" r:id="rId4"/>
    <p:sldLayoutId id="2147483925" r:id="rId5"/>
    <p:sldLayoutId id="2147483926" r:id="rId6"/>
    <p:sldLayoutId id="214748392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92168"/>
            </a:gs>
            <a:gs pos="54000">
              <a:srgbClr val="192168">
                <a:alpha val="89000"/>
              </a:srgbClr>
            </a:gs>
            <a:gs pos="100000">
              <a:srgbClr val="969EE6">
                <a:alpha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NT\Profiles\Himes_D\Desktop\logo_wid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0512"/>
            <a:ext cx="9144000" cy="14874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OR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ctrTitle"/>
          </p:nvPr>
        </p:nvSpPr>
        <p:spPr bwMode="auto">
          <a:xfrm>
            <a:off x="685800" y="762000"/>
            <a:ext cx="7772400" cy="1828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dirty="0" smtClean="0"/>
              <a:t>An Update on the </a:t>
            </a:r>
            <a:br>
              <a:rPr lang="en-US" sz="3600" dirty="0" smtClean="0"/>
            </a:br>
            <a:r>
              <a:rPr lang="en-US" sz="3600" dirty="0" smtClean="0"/>
              <a:t>Occupational Requirements Survey</a:t>
            </a:r>
            <a:endParaRPr lang="en-US" sz="2800" dirty="0" smtClean="0"/>
          </a:p>
        </p:txBody>
      </p:sp>
      <p:sp>
        <p:nvSpPr>
          <p:cNvPr id="16386" name="Text Placeholder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A presentation for the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National Disability Forum</a:t>
            </a:r>
            <a:endParaRPr lang="en-US" sz="2400" b="0" dirty="0" smtClean="0"/>
          </a:p>
          <a:p>
            <a:pPr>
              <a:spcBef>
                <a:spcPct val="0"/>
              </a:spcBef>
            </a:pPr>
            <a:r>
              <a:rPr lang="en-US" sz="3200" b="0" dirty="0" smtClean="0"/>
              <a:t>August 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ORS?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3065622"/>
            <a:ext cx="281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ct val="20000"/>
              </a:spcBef>
              <a:buClr>
                <a:srgbClr val="CE1126"/>
              </a:buClr>
              <a:buSzTx/>
              <a:tabLst/>
            </a:pPr>
            <a:r>
              <a:rPr lang="en-US" sz="3200" dirty="0" smtClean="0">
                <a:solidFill>
                  <a:srgbClr val="192168"/>
                </a:solidFill>
                <a:latin typeface="Tahoma" pitchFamily="34" charset="0"/>
                <a:cs typeface="Tahoma" pitchFamily="34" charset="0"/>
              </a:rPr>
              <a:t>Measuring Vocational Preparation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ct val="20000"/>
              </a:spcBef>
              <a:buClr>
                <a:srgbClr val="CE1126"/>
              </a:buClr>
              <a:buSzTx/>
              <a:tabLst/>
            </a:pPr>
            <a:endParaRPr lang="en-US" sz="2000" dirty="0" smtClean="0">
              <a:solidFill>
                <a:srgbClr val="192168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3505200" y="1676400"/>
            <a:ext cx="4953000" cy="4724400"/>
            <a:chOff x="3505200" y="1676400"/>
            <a:chExt cx="4953000" cy="4724400"/>
          </a:xfrm>
        </p:grpSpPr>
        <p:grpSp>
          <p:nvGrpSpPr>
            <p:cNvPr id="11" name="Group 25"/>
            <p:cNvGrpSpPr/>
            <p:nvPr/>
          </p:nvGrpSpPr>
          <p:grpSpPr>
            <a:xfrm>
              <a:off x="3505200" y="1676400"/>
              <a:ext cx="4953000" cy="4724400"/>
              <a:chOff x="4648200" y="1828800"/>
              <a:chExt cx="4231873" cy="4572001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48200" y="1828800"/>
                <a:ext cx="1394876" cy="143805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/>
              <a:srcRect l="33981"/>
              <a:stretch>
                <a:fillRect/>
              </a:stretch>
            </p:blipFill>
            <p:spPr>
              <a:xfrm>
                <a:off x="6096000" y="3352800"/>
                <a:ext cx="1371600" cy="1524000"/>
              </a:xfrm>
              <a:prstGeom prst="rect">
                <a:avLst/>
              </a:prstGeom>
            </p:spPr>
          </p:pic>
          <p:pic>
            <p:nvPicPr>
              <p:cNvPr id="42" name="Picture 41" descr="worker 7.bmp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4953000"/>
                <a:ext cx="1323648" cy="1447800"/>
              </a:xfrm>
              <a:prstGeom prst="rect">
                <a:avLst/>
              </a:prstGeom>
            </p:spPr>
          </p:pic>
          <p:pic>
            <p:nvPicPr>
              <p:cNvPr id="43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16667"/>
              <a:stretch>
                <a:fillRect/>
              </a:stretch>
            </p:blipFill>
            <p:spPr bwMode="auto">
              <a:xfrm>
                <a:off x="4648200" y="4966447"/>
                <a:ext cx="1371600" cy="1434354"/>
              </a:xfrm>
              <a:prstGeom prst="rect">
                <a:avLst/>
              </a:prstGeom>
              <a:noFill/>
            </p:spPr>
          </p:pic>
          <p:pic>
            <p:nvPicPr>
              <p:cNvPr id="44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48200" y="3352800"/>
                <a:ext cx="1371600" cy="1523999"/>
              </a:xfrm>
              <a:prstGeom prst="rect">
                <a:avLst/>
              </a:prstGeom>
              <a:noFill/>
            </p:spPr>
          </p:pic>
          <p:pic>
            <p:nvPicPr>
              <p:cNvPr id="45" name="Picture 24" descr="http://www.csum.edu/image/image_gallery?uuid=3098cc93-c007-4bb0-b249-1ca274c426d2&amp;groupId=63267&amp;t=129818544294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96000" y="4953000"/>
                <a:ext cx="1371600" cy="1447800"/>
              </a:xfrm>
              <a:prstGeom prst="rect">
                <a:avLst/>
              </a:prstGeom>
              <a:noFill/>
            </p:spPr>
          </p:pic>
          <p:pic>
            <p:nvPicPr>
              <p:cNvPr id="46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43800" y="3352800"/>
                <a:ext cx="1336273" cy="1486840"/>
              </a:xfrm>
              <a:prstGeom prst="rect">
                <a:avLst/>
              </a:prstGeom>
              <a:noFill/>
            </p:spPr>
          </p:pic>
        </p:grpSp>
        <p:pic>
          <p:nvPicPr>
            <p:cNvPr id="36" name="Picture 35" descr="plumber.bmp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4576" y="1676400"/>
              <a:ext cx="1563624" cy="14904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1600" y="1676400"/>
              <a:ext cx="1636776" cy="1490472"/>
            </a:xfrm>
            <a:prstGeom prst="rect">
              <a:avLst/>
            </a:prstGeom>
          </p:spPr>
        </p:pic>
        <p:pic>
          <p:nvPicPr>
            <p:cNvPr id="38" name="Picture 2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81600" y="4919472"/>
              <a:ext cx="1609344" cy="1481328"/>
            </a:xfrm>
            <a:prstGeom prst="rect">
              <a:avLst/>
            </a:prstGeom>
            <a:noFill/>
          </p:spPr>
        </p:pic>
        <p:pic>
          <p:nvPicPr>
            <p:cNvPr id="39" name="Picture 4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58000" y="4876800"/>
              <a:ext cx="1600200" cy="1524000"/>
            </a:xfrm>
            <a:prstGeom prst="rect">
              <a:avLst/>
            </a:prstGeom>
            <a:noFill/>
          </p:spPr>
        </p:pic>
      </p:grpSp>
      <p:pic>
        <p:nvPicPr>
          <p:cNvPr id="47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1676400"/>
            <a:ext cx="1600200" cy="1490472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352800" y="2209800"/>
            <a:ext cx="190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Other Certification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22098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Doctorate Degree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29000" y="3810000"/>
            <a:ext cx="182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Associate’s Degree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05400" y="3810000"/>
            <a:ext cx="182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Other Certification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34200" y="38100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Master’s Degree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52578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High School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81600" y="52578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Bachelor’s Degree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81800" y="5334000"/>
            <a:ext cx="175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Professional Degree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05400" y="2209800"/>
            <a:ext cx="190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Other Certification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7E64-D858-4686-BEC9-9DE3BFFDA9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advTm="660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Minimum formal education requirements, civilian workers, 20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53956"/>
              </p:ext>
            </p:extLst>
          </p:nvPr>
        </p:nvGraphicFramePr>
        <p:xfrm>
          <a:off x="48656" y="920751"/>
          <a:ext cx="9044544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20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br>
              <a:rPr lang="en-US" dirty="0" smtClean="0"/>
            </a:br>
            <a:r>
              <a:rPr lang="en-US" dirty="0" smtClean="0"/>
              <a:t>cognitive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of work pace</a:t>
            </a:r>
          </a:p>
          <a:p>
            <a:r>
              <a:rPr lang="en-US" dirty="0" smtClean="0"/>
              <a:t>Work flow</a:t>
            </a:r>
          </a:p>
          <a:p>
            <a:r>
              <a:rPr lang="en-US" dirty="0" smtClean="0"/>
              <a:t>Pause control</a:t>
            </a:r>
          </a:p>
          <a:p>
            <a:r>
              <a:rPr lang="en-US" dirty="0" smtClean="0"/>
              <a:t>Work review</a:t>
            </a:r>
          </a:p>
          <a:p>
            <a:r>
              <a:rPr lang="en-US" dirty="0" smtClean="0"/>
              <a:t>Problem solving </a:t>
            </a:r>
          </a:p>
          <a:p>
            <a:r>
              <a:rPr lang="en-US" dirty="0" smtClean="0"/>
              <a:t>Personal contacts</a:t>
            </a:r>
          </a:p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8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urvey </a:t>
            </a:r>
            <a:r>
              <a:rPr lang="en-US" sz="2400" dirty="0"/>
              <a:t>management structure 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ocal</a:t>
            </a:r>
            <a:r>
              <a:rPr lang="en-US" sz="2400" dirty="0"/>
              <a:t>, professionally trained field economists make contact with pre-selected establishments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ompany </a:t>
            </a:r>
            <a:r>
              <a:rPr lang="en-US" sz="2400" dirty="0"/>
              <a:t>officials are interviewed via a personal visit or telephone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everal </a:t>
            </a:r>
            <a:r>
              <a:rPr lang="en-US" sz="2400" dirty="0"/>
              <a:t>layers of quality review from the point of data collection through processing and aggregation of estimates </a:t>
            </a:r>
          </a:p>
          <a:p>
            <a:r>
              <a:rPr lang="en-US" sz="2400" dirty="0" smtClean="0"/>
              <a:t>Year-long </a:t>
            </a:r>
            <a:r>
              <a:rPr lang="en-US" sz="2400" dirty="0"/>
              <a:t>sample design (summer to summer)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7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ORS’ first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first wave consists of 3 years (sample years) of collection </a:t>
            </a:r>
          </a:p>
          <a:p>
            <a:r>
              <a:rPr lang="en-US" sz="2400" dirty="0" smtClean="0"/>
              <a:t>First </a:t>
            </a:r>
            <a:r>
              <a:rPr lang="en-US" sz="2400" i="1" dirty="0" smtClean="0"/>
              <a:t>production </a:t>
            </a:r>
            <a:r>
              <a:rPr lang="en-US" sz="2400" dirty="0"/>
              <a:t>sample </a:t>
            </a:r>
            <a:r>
              <a:rPr lang="en-US" sz="2400" dirty="0" smtClean="0"/>
              <a:t>published December 2016</a:t>
            </a:r>
            <a:endParaRPr lang="en-US" sz="2400" dirty="0"/>
          </a:p>
          <a:p>
            <a:r>
              <a:rPr lang="en-US" sz="2400" dirty="0" smtClean="0"/>
              <a:t>Second production sample being collected</a:t>
            </a:r>
          </a:p>
          <a:p>
            <a:r>
              <a:rPr lang="en-US" sz="2400" dirty="0" smtClean="0"/>
              <a:t>Next ORS publication: November 2017</a:t>
            </a:r>
          </a:p>
          <a:p>
            <a:r>
              <a:rPr lang="en-US" sz="2400" dirty="0" smtClean="0"/>
              <a:t>First </a:t>
            </a:r>
            <a:r>
              <a:rPr lang="en-US" sz="2400" dirty="0"/>
              <a:t>year sample smaller than subsequent (6,500 establishments)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ollowing </a:t>
            </a:r>
            <a:r>
              <a:rPr lang="en-US" sz="2400" dirty="0"/>
              <a:t>sample years will contain approximately 10,000 nationwide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omplete </a:t>
            </a:r>
            <a:r>
              <a:rPr lang="en-US" sz="2400" dirty="0"/>
              <a:t>set of estimates expected </a:t>
            </a:r>
            <a:r>
              <a:rPr lang="en-US" sz="2400" dirty="0" smtClean="0"/>
              <a:t>early 2019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0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observation test</a:t>
            </a:r>
          </a:p>
          <a:p>
            <a:r>
              <a:rPr lang="en-US" dirty="0" smtClean="0"/>
              <a:t>Cognitive elements test</a:t>
            </a:r>
          </a:p>
          <a:p>
            <a:r>
              <a:rPr lang="en-US" dirty="0" smtClean="0"/>
              <a:t>Future: Incumbent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4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five year wave with collection starting in September 2018</a:t>
            </a:r>
          </a:p>
          <a:p>
            <a:r>
              <a:rPr lang="en-US" dirty="0" smtClean="0"/>
              <a:t>Introduce revised cognitive elements</a:t>
            </a:r>
          </a:p>
          <a:p>
            <a:r>
              <a:rPr lang="en-US" dirty="0" smtClean="0"/>
              <a:t>Potential new sample design</a:t>
            </a:r>
          </a:p>
          <a:p>
            <a:pPr lvl="1"/>
            <a:r>
              <a:rPr lang="en-US" dirty="0" smtClean="0"/>
              <a:t>Many more estimates than current design</a:t>
            </a:r>
          </a:p>
          <a:p>
            <a:pPr lvl="1"/>
            <a:r>
              <a:rPr lang="en-US" dirty="0" smtClean="0"/>
              <a:t>National estimates not available until fifth year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8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ORS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from the first full sample available December </a:t>
            </a:r>
            <a:r>
              <a:rPr lang="en-US" sz="2400" dirty="0" smtClean="0"/>
              <a:t>2016:</a:t>
            </a:r>
            <a:endParaRPr lang="en-US" sz="2400" dirty="0"/>
          </a:p>
          <a:p>
            <a:pPr lvl="1"/>
            <a:r>
              <a:rPr lang="en-US" sz="2400" dirty="0"/>
              <a:t>News release</a:t>
            </a:r>
          </a:p>
          <a:p>
            <a:pPr lvl="1"/>
            <a:r>
              <a:rPr lang="en-US" sz="2400" dirty="0"/>
              <a:t>Data to be made accessible through a BLS website query tool</a:t>
            </a:r>
          </a:p>
          <a:p>
            <a:pPr lvl="1"/>
            <a:r>
              <a:rPr lang="en-US" sz="2400" dirty="0"/>
              <a:t>Full data extract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estimates are available at:</a:t>
            </a:r>
          </a:p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 www.bls.gov/ORS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(202) 691-6199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2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6"/>
          <p:cNvSpPr>
            <a:spLocks noGrp="1"/>
          </p:cNvSpPr>
          <p:nvPr>
            <p:ph type="ctrTitle"/>
          </p:nvPr>
        </p:nvSpPr>
        <p:spPr bwMode="auto">
          <a:xfrm>
            <a:off x="685800" y="1905000"/>
            <a:ext cx="77724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Hilery Simpson</a:t>
            </a:r>
            <a:b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Assistant Commissioner</a:t>
            </a:r>
            <a:b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(202) 691-5184</a:t>
            </a:r>
            <a:b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Simpson.Hilery@bls.gov</a:t>
            </a:r>
            <a:br>
              <a:rPr lang="en-US" sz="2800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Questions about the ORS estimates?</a:t>
            </a:r>
            <a:b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(202) 691-6199</a:t>
            </a:r>
            <a:br>
              <a:rPr lang="en-US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www.bls.gov/ors</a:t>
            </a:r>
            <a:r>
              <a:rPr lang="en-US" sz="2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C000"/>
                </a:solidFill>
              </a:rPr>
              <a:t/>
            </a:r>
            <a:br>
              <a:rPr lang="en-US" sz="2800" i="1" dirty="0" smtClean="0">
                <a:solidFill>
                  <a:srgbClr val="FFC000"/>
                </a:solidFill>
              </a:rPr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6"/>
          <p:cNvSpPr>
            <a:spLocks noGrp="1"/>
          </p:cNvSpPr>
          <p:nvPr>
            <p:ph type="ctrTitle"/>
          </p:nvPr>
        </p:nvSpPr>
        <p:spPr bwMode="auto">
          <a:xfrm>
            <a:off x="685800" y="1981200"/>
            <a:ext cx="77724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6000" b="1" dirty="0" smtClean="0"/>
              <a:t>Contact Information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C000"/>
                </a:solidFill>
              </a:rPr>
              <a:t/>
            </a:r>
            <a:br>
              <a:rPr lang="en-US" sz="2800" i="1" dirty="0" smtClean="0">
                <a:solidFill>
                  <a:srgbClr val="FFC000"/>
                </a:solidFill>
              </a:rPr>
            </a:br>
            <a:endParaRPr lang="en-US" sz="28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Hilery Simpson</a:t>
            </a:r>
            <a:b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Commissioner</a:t>
            </a:r>
            <a:b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(202) 691-5184</a:t>
            </a:r>
            <a:b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Simpson.Hilery@bls.gov</a:t>
            </a:r>
            <a:r>
              <a:rPr lang="en-US" sz="2500" b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500" b="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500" b="0" dirty="0" smtClean="0">
              <a:solidFill>
                <a:srgbClr val="FFC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</a:t>
            </a:r>
            <a: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 ORS estimates?</a:t>
            </a:r>
            <a:b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(202) 691-6199</a:t>
            </a:r>
            <a:br>
              <a:rPr lang="en-US" sz="24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0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www.bls.gov/ors</a:t>
            </a:r>
            <a:endParaRPr lang="en-US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 of Labor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9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2400" dirty="0">
                <a:solidFill>
                  <a:srgbClr val="002060"/>
                </a:solidFill>
              </a:rPr>
              <a:t>Mission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Collect, analyze, and disseminate economic information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Support public and private decision-making</a:t>
            </a:r>
          </a:p>
          <a:p>
            <a:pPr marL="514359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Provide </a:t>
            </a:r>
            <a:r>
              <a:rPr lang="en-US" sz="2400" dirty="0">
                <a:solidFill>
                  <a:srgbClr val="002060"/>
                </a:solidFill>
              </a:rPr>
              <a:t>products and services that are:</a:t>
            </a:r>
          </a:p>
          <a:p>
            <a:pPr marL="1314439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1800" dirty="0">
                <a:solidFill>
                  <a:srgbClr val="002060"/>
                </a:solidFill>
              </a:rPr>
              <a:t>Accurate</a:t>
            </a:r>
          </a:p>
          <a:p>
            <a:pPr marL="1314439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1800" dirty="0">
                <a:solidFill>
                  <a:srgbClr val="002060"/>
                </a:solidFill>
              </a:rPr>
              <a:t>Objective</a:t>
            </a:r>
          </a:p>
          <a:p>
            <a:pPr marL="1314439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1800" dirty="0">
                <a:solidFill>
                  <a:srgbClr val="002060"/>
                </a:solidFill>
              </a:rPr>
              <a:t>Relevant</a:t>
            </a:r>
          </a:p>
          <a:p>
            <a:pPr marL="1314439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1800" dirty="0">
                <a:solidFill>
                  <a:srgbClr val="002060"/>
                </a:solidFill>
              </a:rPr>
              <a:t>Timely</a:t>
            </a:r>
          </a:p>
          <a:p>
            <a:pPr marL="1314439" lvl="2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sz="1800" dirty="0">
                <a:solidFill>
                  <a:srgbClr val="002060"/>
                </a:solidFill>
              </a:rPr>
              <a:t>Accessible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4621"/>
            <a:ext cx="4647481" cy="24337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 of Labor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US" dirty="0">
                <a:solidFill>
                  <a:srgbClr val="002060"/>
                </a:solidFill>
              </a:rPr>
              <a:t>Responsible for measuring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defRPr/>
            </a:pPr>
            <a:r>
              <a:rPr lang="en-US" dirty="0">
                <a:solidFill>
                  <a:srgbClr val="002060"/>
                </a:solidFill>
              </a:rPr>
              <a:t>Labor market activity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defRPr/>
            </a:pPr>
            <a:r>
              <a:rPr lang="en-US" dirty="0">
                <a:solidFill>
                  <a:srgbClr val="002060"/>
                </a:solidFill>
              </a:rPr>
              <a:t>Working conditions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defRPr/>
            </a:pPr>
            <a:r>
              <a:rPr lang="en-US" dirty="0">
                <a:solidFill>
                  <a:srgbClr val="002060"/>
                </a:solidFill>
              </a:rPr>
              <a:t>Price changes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defRPr/>
            </a:pPr>
            <a:r>
              <a:rPr lang="en-US" dirty="0" smtClean="0">
                <a:solidFill>
                  <a:srgbClr val="002060"/>
                </a:solidFill>
              </a:rPr>
              <a:t>Compensation</a:t>
            </a:r>
            <a:endParaRPr lang="en-US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defRPr/>
            </a:pPr>
            <a:r>
              <a:rPr lang="en-US" dirty="0">
                <a:solidFill>
                  <a:srgbClr val="002060"/>
                </a:solidFill>
              </a:rPr>
              <a:t>More…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4495800" cy="23543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096962"/>
          </a:xfrm>
        </p:spPr>
        <p:txBody>
          <a:bodyPr/>
          <a:lstStyle/>
          <a:p>
            <a:r>
              <a:rPr lang="en-US" sz="4000" dirty="0" smtClean="0"/>
              <a:t>National Compensation Survey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914400" y="1722438"/>
            <a:ext cx="7543800" cy="4754562"/>
          </a:xfrm>
        </p:spPr>
        <p:txBody>
          <a:bodyPr/>
          <a:lstStyle/>
          <a:p>
            <a:r>
              <a:rPr lang="en-US" dirty="0" smtClean="0"/>
              <a:t>A voluntary, national </a:t>
            </a:r>
            <a:br>
              <a:rPr lang="en-US" dirty="0" smtClean="0"/>
            </a:br>
            <a:r>
              <a:rPr lang="en-US" dirty="0" smtClean="0"/>
              <a:t>establishment survey with </a:t>
            </a:r>
            <a:br>
              <a:rPr lang="en-US" dirty="0" smtClean="0"/>
            </a:br>
            <a:r>
              <a:rPr lang="en-US" dirty="0" smtClean="0"/>
              <a:t>11,000 units</a:t>
            </a:r>
          </a:p>
          <a:p>
            <a:r>
              <a:rPr lang="en-US" dirty="0" smtClean="0"/>
              <a:t>Data are collected by </a:t>
            </a:r>
            <a:br>
              <a:rPr lang="en-US" dirty="0" smtClean="0"/>
            </a:br>
            <a:r>
              <a:rPr lang="en-US" dirty="0" smtClean="0"/>
              <a:t>professional Field Economists via personal contact</a:t>
            </a:r>
          </a:p>
          <a:p>
            <a:r>
              <a:rPr lang="en-US" dirty="0" smtClean="0"/>
              <a:t>Collects data on wages and benefits to produce various products, including the Employment Cost Index</a:t>
            </a:r>
          </a:p>
        </p:txBody>
      </p:sp>
      <p:pic>
        <p:nvPicPr>
          <p:cNvPr id="41985" name="Picture 1" title="National Compensation Survey The First Choice for Pay and Benefit Ans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752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F622FB-9F21-4B75-A9D4-C91E0F1CFC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National Compensation Survey (NCS)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voluntary</a:t>
            </a:r>
            <a:r>
              <a:rPr lang="en-US" sz="2400" dirty="0"/>
              <a:t>, national survey of </a:t>
            </a:r>
            <a:r>
              <a:rPr lang="en-US" sz="2400" dirty="0" smtClean="0"/>
              <a:t>businesses </a:t>
            </a:r>
            <a:r>
              <a:rPr lang="en-US" sz="2400" dirty="0"/>
              <a:t>and </a:t>
            </a:r>
            <a:r>
              <a:rPr lang="en-US" sz="2400" dirty="0" smtClean="0"/>
              <a:t>State and local governments </a:t>
            </a:r>
            <a:endParaRPr lang="en-US" sz="2400" dirty="0"/>
          </a:p>
          <a:p>
            <a:r>
              <a:rPr lang="en-US" sz="2400" dirty="0"/>
              <a:t>P</a:t>
            </a:r>
            <a:r>
              <a:rPr lang="en-US" sz="2400" dirty="0" smtClean="0"/>
              <a:t>rofessional </a:t>
            </a:r>
            <a:r>
              <a:rPr lang="en-US" sz="2400" dirty="0"/>
              <a:t>staff make personal contacts </a:t>
            </a:r>
          </a:p>
          <a:p>
            <a:r>
              <a:rPr lang="en-US" sz="2400" dirty="0" smtClean="0"/>
              <a:t>Wages and </a:t>
            </a:r>
            <a:r>
              <a:rPr lang="en-US" sz="2400" dirty="0"/>
              <a:t>benefits </a:t>
            </a:r>
          </a:p>
          <a:p>
            <a:r>
              <a:rPr lang="en-US" sz="2400" dirty="0" smtClean="0"/>
              <a:t>The Standard </a:t>
            </a:r>
            <a:r>
              <a:rPr lang="en-US" sz="2400" dirty="0"/>
              <a:t>Occupational Classification (SOC) system guides job selection </a:t>
            </a:r>
          </a:p>
          <a:p>
            <a:r>
              <a:rPr lang="en-US" sz="2400" dirty="0" smtClean="0"/>
              <a:t>All occupations </a:t>
            </a:r>
            <a:r>
              <a:rPr lang="en-US" sz="2400" dirty="0"/>
              <a:t>are leveled using a point-factor method to determine a work-level based on related duties and </a:t>
            </a:r>
            <a:r>
              <a:rPr lang="en-US" sz="2400" dirty="0" smtClean="0"/>
              <a:t>responsibilities:</a:t>
            </a:r>
          </a:p>
          <a:p>
            <a:pPr lvl="1"/>
            <a:r>
              <a:rPr lang="en-US" sz="2000" dirty="0"/>
              <a:t>Knowledge required, job controls and complexity, contacts, and physical </a:t>
            </a:r>
            <a:r>
              <a:rPr lang="en-US" sz="2000" dirty="0" smtClean="0"/>
              <a:t>environment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4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Occupational Requirements Survey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was ORS developed? </a:t>
            </a:r>
          </a:p>
          <a:p>
            <a:pPr lvl="1"/>
            <a:r>
              <a:rPr lang="en-US" dirty="0" smtClean="0"/>
              <a:t>Proof </a:t>
            </a:r>
            <a:r>
              <a:rPr lang="en-US" dirty="0"/>
              <a:t>concept </a:t>
            </a:r>
          </a:p>
          <a:p>
            <a:pPr lvl="1"/>
            <a:r>
              <a:rPr lang="en-US" dirty="0" smtClean="0"/>
              <a:t>Testing 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urvey </a:t>
            </a:r>
            <a:r>
              <a:rPr lang="en-US" dirty="0"/>
              <a:t>design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ry-run 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mplementation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3429000" cy="22021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4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Requirements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Occupational Requirements Survey (ORS) will provide occupational-related data for: </a:t>
            </a:r>
          </a:p>
          <a:p>
            <a:r>
              <a:rPr lang="en-US" dirty="0"/>
              <a:t>P</a:t>
            </a:r>
            <a:r>
              <a:rPr lang="en-US" dirty="0" smtClean="0"/>
              <a:t>hysical </a:t>
            </a:r>
            <a:r>
              <a:rPr lang="en-US" dirty="0"/>
              <a:t>demands </a:t>
            </a:r>
          </a:p>
          <a:p>
            <a:r>
              <a:rPr lang="en-US" dirty="0"/>
              <a:t>M</a:t>
            </a:r>
            <a:r>
              <a:rPr lang="en-US" dirty="0" smtClean="0"/>
              <a:t>ental </a:t>
            </a:r>
            <a:r>
              <a:rPr lang="en-US" dirty="0"/>
              <a:t>and cognitive demands </a:t>
            </a:r>
          </a:p>
          <a:p>
            <a:r>
              <a:rPr lang="en-US" dirty="0"/>
              <a:t>E</a:t>
            </a:r>
            <a:r>
              <a:rPr lang="en-US" dirty="0" smtClean="0"/>
              <a:t>nvironmental </a:t>
            </a:r>
            <a:r>
              <a:rPr lang="en-US" dirty="0"/>
              <a:t>conditions </a:t>
            </a:r>
          </a:p>
          <a:p>
            <a:r>
              <a:rPr lang="en-US" dirty="0"/>
              <a:t>V</a:t>
            </a:r>
            <a:r>
              <a:rPr lang="en-US" dirty="0" smtClean="0"/>
              <a:t>ocational </a:t>
            </a:r>
            <a:r>
              <a:rPr lang="en-US" dirty="0"/>
              <a:t>preparation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E8F7-90E9-4234-8F5E-1A49D68034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0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ORS?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3059906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ct val="20000"/>
              </a:spcBef>
              <a:buClr>
                <a:srgbClr val="CE1126"/>
              </a:buClr>
              <a:buSzTx/>
              <a:tabLst/>
            </a:pPr>
            <a:r>
              <a:rPr lang="en-US" sz="3200" dirty="0" smtClean="0">
                <a:solidFill>
                  <a:srgbClr val="192168"/>
                </a:solidFill>
                <a:latin typeface="Tahoma" pitchFamily="34" charset="0"/>
                <a:cs typeface="Tahoma" pitchFamily="34" charset="0"/>
              </a:rPr>
              <a:t>Measuring Physical Demands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ct val="20000"/>
              </a:spcBef>
              <a:buClr>
                <a:srgbClr val="CE1126"/>
              </a:buClr>
              <a:buSzTx/>
              <a:tabLst/>
            </a:pPr>
            <a:endParaRPr lang="en-US" sz="2000" dirty="0" smtClean="0">
              <a:solidFill>
                <a:srgbClr val="192168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3505200" y="1733490"/>
            <a:ext cx="4953000" cy="4724400"/>
            <a:chOff x="3505200" y="1676400"/>
            <a:chExt cx="4953000" cy="4724400"/>
          </a:xfrm>
        </p:grpSpPr>
        <p:grpSp>
          <p:nvGrpSpPr>
            <p:cNvPr id="11" name="Group 25"/>
            <p:cNvGrpSpPr/>
            <p:nvPr/>
          </p:nvGrpSpPr>
          <p:grpSpPr>
            <a:xfrm>
              <a:off x="3505200" y="1676400"/>
              <a:ext cx="4953000" cy="4724400"/>
              <a:chOff x="4648200" y="1828800"/>
              <a:chExt cx="4231873" cy="4572001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48200" y="1828800"/>
                <a:ext cx="1394876" cy="143805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/>
              <a:srcRect l="33981"/>
              <a:stretch>
                <a:fillRect/>
              </a:stretch>
            </p:blipFill>
            <p:spPr>
              <a:xfrm>
                <a:off x="6096000" y="3352800"/>
                <a:ext cx="1371600" cy="1524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4953000"/>
                <a:ext cx="1323648" cy="1447800"/>
              </a:xfrm>
              <a:prstGeom prst="rect">
                <a:avLst/>
              </a:prstGeom>
            </p:spPr>
          </p:pic>
          <p:pic>
            <p:nvPicPr>
              <p:cNvPr id="43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16667"/>
              <a:stretch>
                <a:fillRect/>
              </a:stretch>
            </p:blipFill>
            <p:spPr bwMode="auto">
              <a:xfrm>
                <a:off x="4648200" y="4966447"/>
                <a:ext cx="1371600" cy="1434354"/>
              </a:xfrm>
              <a:prstGeom prst="rect">
                <a:avLst/>
              </a:prstGeom>
              <a:noFill/>
            </p:spPr>
          </p:pic>
          <p:pic>
            <p:nvPicPr>
              <p:cNvPr id="44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48200" y="3352800"/>
                <a:ext cx="1371600" cy="1523999"/>
              </a:xfrm>
              <a:prstGeom prst="rect">
                <a:avLst/>
              </a:prstGeom>
              <a:noFill/>
            </p:spPr>
          </p:pic>
          <p:pic>
            <p:nvPicPr>
              <p:cNvPr id="45" name="Picture 2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96000" y="4953000"/>
                <a:ext cx="1371600" cy="1447800"/>
              </a:xfrm>
              <a:prstGeom prst="rect">
                <a:avLst/>
              </a:prstGeom>
              <a:noFill/>
            </p:spPr>
          </p:pic>
          <p:pic>
            <p:nvPicPr>
              <p:cNvPr id="46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43800" y="3352800"/>
                <a:ext cx="1336273" cy="1486840"/>
              </a:xfrm>
              <a:prstGeom prst="rect">
                <a:avLst/>
              </a:prstGeom>
              <a:noFill/>
            </p:spPr>
          </p:pic>
        </p:grpSp>
        <p:pic>
          <p:nvPicPr>
            <p:cNvPr id="36" name="Picture 35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4576" y="1676400"/>
              <a:ext cx="1563624" cy="14904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1600" y="1676400"/>
              <a:ext cx="1636776" cy="1490472"/>
            </a:xfrm>
            <a:prstGeom prst="rect">
              <a:avLst/>
            </a:prstGeom>
          </p:spPr>
        </p:pic>
        <p:pic>
          <p:nvPicPr>
            <p:cNvPr id="38" name="Picture 2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81600" y="4919472"/>
              <a:ext cx="1609344" cy="1481328"/>
            </a:xfrm>
            <a:prstGeom prst="rect">
              <a:avLst/>
            </a:prstGeom>
            <a:noFill/>
          </p:spPr>
        </p:pic>
        <p:pic>
          <p:nvPicPr>
            <p:cNvPr id="39" name="Picture 4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58000" y="4876800"/>
              <a:ext cx="1600200" cy="1524000"/>
            </a:xfrm>
            <a:prstGeom prst="rect">
              <a:avLst/>
            </a:prstGeom>
            <a:noFill/>
          </p:spPr>
        </p:pic>
      </p:grpSp>
      <p:sp>
        <p:nvSpPr>
          <p:cNvPr id="48" name="Rectangle 47"/>
          <p:cNvSpPr/>
          <p:nvPr/>
        </p:nvSpPr>
        <p:spPr>
          <a:xfrm>
            <a:off x="3581400" y="22098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Pulling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10200" y="1981200"/>
            <a:ext cx="1219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Leg/ Foot Control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22098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Reaching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29000" y="3962400"/>
            <a:ext cx="1828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Keyboarding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57800" y="3657600"/>
            <a:ext cx="144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Arm/ Hand Control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34200" y="39624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Vision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55626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Lifting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81600" y="55626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Climbing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34200" y="55626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Standing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7E64-D858-4686-BEC9-9DE3BFFDA9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advTm="660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ORS?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3250287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ct val="20000"/>
              </a:spcBef>
              <a:buClr>
                <a:srgbClr val="CE1126"/>
              </a:buClr>
              <a:buSzTx/>
              <a:tabLst/>
            </a:pPr>
            <a:r>
              <a:rPr lang="en-US" sz="3200" dirty="0" smtClean="0">
                <a:solidFill>
                  <a:srgbClr val="192168"/>
                </a:solidFill>
                <a:latin typeface="Tahoma" pitchFamily="34" charset="0"/>
                <a:cs typeface="Tahoma" pitchFamily="34" charset="0"/>
              </a:rPr>
              <a:t>Measuring Environmental Conditions</a:t>
            </a:r>
            <a:endParaRPr lang="en-US" sz="2000" dirty="0" smtClean="0">
              <a:solidFill>
                <a:srgbClr val="192168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3543300" y="1733490"/>
            <a:ext cx="4953000" cy="4724400"/>
            <a:chOff x="3505200" y="1676400"/>
            <a:chExt cx="4953000" cy="4724400"/>
          </a:xfrm>
        </p:grpSpPr>
        <p:grpSp>
          <p:nvGrpSpPr>
            <p:cNvPr id="11" name="Group 25"/>
            <p:cNvGrpSpPr/>
            <p:nvPr/>
          </p:nvGrpSpPr>
          <p:grpSpPr>
            <a:xfrm>
              <a:off x="3505200" y="1676400"/>
              <a:ext cx="4953000" cy="4724400"/>
              <a:chOff x="4648200" y="1828800"/>
              <a:chExt cx="4231873" cy="4572001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48200" y="1828800"/>
                <a:ext cx="1394876" cy="143805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/>
              <a:srcRect l="33981"/>
              <a:stretch>
                <a:fillRect/>
              </a:stretch>
            </p:blipFill>
            <p:spPr>
              <a:xfrm>
                <a:off x="6096000" y="3352800"/>
                <a:ext cx="1371600" cy="1524000"/>
              </a:xfrm>
              <a:prstGeom prst="rect">
                <a:avLst/>
              </a:prstGeom>
            </p:spPr>
          </p:pic>
          <p:pic>
            <p:nvPicPr>
              <p:cNvPr id="42" name="Picture 41" descr="worker 7.bmp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4953000"/>
                <a:ext cx="1323648" cy="1447800"/>
              </a:xfrm>
              <a:prstGeom prst="rect">
                <a:avLst/>
              </a:prstGeom>
            </p:spPr>
          </p:pic>
          <p:pic>
            <p:nvPicPr>
              <p:cNvPr id="43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16667"/>
              <a:stretch>
                <a:fillRect/>
              </a:stretch>
            </p:blipFill>
            <p:spPr bwMode="auto">
              <a:xfrm>
                <a:off x="4648200" y="4966447"/>
                <a:ext cx="1371600" cy="1434354"/>
              </a:xfrm>
              <a:prstGeom prst="rect">
                <a:avLst/>
              </a:prstGeom>
              <a:noFill/>
            </p:spPr>
          </p:pic>
          <p:pic>
            <p:nvPicPr>
              <p:cNvPr id="44" name="Picture 1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48200" y="3352800"/>
                <a:ext cx="1371600" cy="1524000"/>
              </a:xfrm>
              <a:prstGeom prst="rect">
                <a:avLst/>
              </a:prstGeom>
              <a:noFill/>
            </p:spPr>
          </p:pic>
          <p:pic>
            <p:nvPicPr>
              <p:cNvPr id="45" name="Picture 24" descr="http://www.csum.edu/image/image_gallery?uuid=3098cc93-c007-4bb0-b249-1ca274c426d2&amp;groupId=63267&amp;t=129818544294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96000" y="4953000"/>
                <a:ext cx="1371600" cy="1447800"/>
              </a:xfrm>
              <a:prstGeom prst="rect">
                <a:avLst/>
              </a:prstGeom>
              <a:noFill/>
            </p:spPr>
          </p:pic>
          <p:pic>
            <p:nvPicPr>
              <p:cNvPr id="46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43800" y="3352800"/>
                <a:ext cx="1336273" cy="1486840"/>
              </a:xfrm>
              <a:prstGeom prst="rect">
                <a:avLst/>
              </a:prstGeom>
              <a:noFill/>
            </p:spPr>
          </p:pic>
        </p:grpSp>
        <p:pic>
          <p:nvPicPr>
            <p:cNvPr id="36" name="Picture 35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4576" y="1676400"/>
              <a:ext cx="1563624" cy="14904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1600" y="1676400"/>
              <a:ext cx="1636776" cy="1490472"/>
            </a:xfrm>
            <a:prstGeom prst="rect">
              <a:avLst/>
            </a:prstGeom>
          </p:spPr>
        </p:pic>
        <p:pic>
          <p:nvPicPr>
            <p:cNvPr id="38" name="Picture 2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81600" y="4919472"/>
              <a:ext cx="1609344" cy="1481328"/>
            </a:xfrm>
            <a:prstGeom prst="rect">
              <a:avLst/>
            </a:prstGeom>
            <a:noFill/>
          </p:spPr>
        </p:pic>
        <p:pic>
          <p:nvPicPr>
            <p:cNvPr id="39" name="Picture 4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58000" y="4876800"/>
              <a:ext cx="1600200" cy="1524000"/>
            </a:xfrm>
            <a:prstGeom prst="rect">
              <a:avLst/>
            </a:prstGeom>
            <a:noFill/>
          </p:spPr>
        </p:pic>
      </p:grpSp>
      <p:sp>
        <p:nvSpPr>
          <p:cNvPr id="48" name="Rectangle 47"/>
          <p:cNvSpPr/>
          <p:nvPr/>
        </p:nvSpPr>
        <p:spPr>
          <a:xfrm>
            <a:off x="3581400" y="22098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Fumes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10200" y="2209800"/>
            <a:ext cx="1219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Gases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20574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Cold/ Heat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29000" y="3810000"/>
            <a:ext cx="182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Working Outdoors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57800" y="38100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Moving Parts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34200" y="38100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Wetness/ Humidity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55626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Dust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57800" y="5257800"/>
            <a:ext cx="144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High Exposed Places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58000" y="5562600"/>
            <a:ext cx="16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Chemicals</a:t>
            </a:r>
            <a:endParaRPr lang="en-US" sz="2000" b="1" cap="none" spc="0" dirty="0">
              <a:ln w="18000">
                <a:solidFill>
                  <a:srgbClr val="CC0000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7E64-D858-4686-BEC9-9DE3BFFDA9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advTm="660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S White CONTENT slides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2060"/>
      </a:hlink>
      <a:folHlink>
        <a:srgbClr val="7030A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S CORE slides (use w/ either White or Blue CONTENT Slid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25DF540B6144DBAE2F0DA44E3976D" ma:contentTypeVersion="1" ma:contentTypeDescription="Create a new document." ma:contentTypeScope="" ma:versionID="db53381773fb5d2a249d6463f75584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57759d3b0f7c1f4b6650e7727aba05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C77D27-5DAC-41C1-9A58-539DFD3BE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E739DF5-E9F0-4D37-9007-9ABEE05E913A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471E3C2-6582-4782-88A2-748BB3111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541</Words>
  <Application>Microsoft Office PowerPoint</Application>
  <PresentationFormat>On-screen Show (4:3)</PresentationFormat>
  <Paragraphs>154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AvantGarde</vt:lpstr>
      <vt:lpstr>Bookman</vt:lpstr>
      <vt:lpstr>Calibri</vt:lpstr>
      <vt:lpstr>Tahoma</vt:lpstr>
      <vt:lpstr>Verdana</vt:lpstr>
      <vt:lpstr>Wingdings</vt:lpstr>
      <vt:lpstr>Wingdings 3</vt:lpstr>
      <vt:lpstr>BLS White CONTENT slides</vt:lpstr>
      <vt:lpstr>BLS CORE slides (use w/ either White or Blue CONTENT Slides)</vt:lpstr>
      <vt:lpstr>An Update on the  Occupational Requirements Survey</vt:lpstr>
      <vt:lpstr>Bureau of Labor Statistics</vt:lpstr>
      <vt:lpstr>Bureau of Labor Statistics</vt:lpstr>
      <vt:lpstr>National Compensation Survey</vt:lpstr>
      <vt:lpstr>The National Compensation Survey (NCS)</vt:lpstr>
      <vt:lpstr>Occupational Requirements Survey</vt:lpstr>
      <vt:lpstr>Occupational Requirements Survey</vt:lpstr>
      <vt:lpstr>What is ORS?</vt:lpstr>
      <vt:lpstr>What is ORS?</vt:lpstr>
      <vt:lpstr>What is ORS?</vt:lpstr>
      <vt:lpstr>PowerPoint Presentation</vt:lpstr>
      <vt:lpstr>Proposed  cognitive elements</vt:lpstr>
      <vt:lpstr>More about ORS</vt:lpstr>
      <vt:lpstr>ORS’ first wave</vt:lpstr>
      <vt:lpstr>Additional testing</vt:lpstr>
      <vt:lpstr>Next steps</vt:lpstr>
      <vt:lpstr>ORS estimates</vt:lpstr>
      <vt:lpstr>Hilery Simpson Assistant Commissioner (202) 691-5184 Simpson.Hilery@bls.gov  Questions about the ORS estimates? (202) 691-6199 www.bls.gov/ors    </vt:lpstr>
      <vt:lpstr>  Contact Information  </vt:lpstr>
    </vt:vector>
  </TitlesOfParts>
  <Company>Bureau of Labor Statistics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for the National Disability Forum</dc:title>
  <dc:creator>Sodergren_M</dc:creator>
  <cp:lastModifiedBy>IWS/LAN</cp:lastModifiedBy>
  <cp:revision>153</cp:revision>
  <dcterms:created xsi:type="dcterms:W3CDTF">2009-03-25T18:58:59Z</dcterms:created>
  <dcterms:modified xsi:type="dcterms:W3CDTF">2017-07-27T20:08:06Z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0x010100EAF25DF540B6144DBAE2F0DA44E3976D</vt:lpwstr>
  </property>
  <property fmtid="{D5CDD505-2E9C-101B-9397-08002B2CF9AE}" pid="3" name="_AdHocReviewCycleID">
    <vt:i4>-256730708</vt:i4>
  </property>
  <property fmtid="{D5CDD505-2E9C-101B-9397-08002B2CF9AE}" pid="4" name="_NewReviewCycle">
    <vt:lpwstr/>
  </property>
  <property fmtid="{D5CDD505-2E9C-101B-9397-08002B2CF9AE}" pid="5" name="_EmailSubject">
    <vt:lpwstr>NDF Website update</vt:lpwstr>
  </property>
  <property fmtid="{D5CDD505-2E9C-101B-9397-08002B2CF9AE}" pid="6" name="_AuthorEmail">
    <vt:lpwstr>James.Edrington@ssa.gov</vt:lpwstr>
  </property>
  <property fmtid="{D5CDD505-2E9C-101B-9397-08002B2CF9AE}" pid="7" name="_AuthorEmailDisplayName">
    <vt:lpwstr>Edrington, James</vt:lpwstr>
  </property>
  <property fmtid="{D5CDD505-2E9C-101B-9397-08002B2CF9AE}" pid="8" name="_PreviousAdHocReviewCycleID">
    <vt:i4>867127697</vt:i4>
  </property>
</Properties>
</file>